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B4D0F-85D7-4DC5-86D2-56163D8A5A35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A68EE-05A5-47D9-BF22-018C7534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/>
          <a:lstStyle/>
          <a:p>
            <a:r>
              <a:rPr lang="en-US" b="1" dirty="0" smtClean="0"/>
              <a:t>HOOGHLY WOMEN’S COLLEGE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276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SEMESTER</a:t>
            </a:r>
            <a:r>
              <a:rPr lang="bn-IN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VI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DSE PAPER III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TOPIC</a:t>
            </a:r>
            <a:r>
              <a:rPr lang="en-US" b="1" dirty="0" smtClean="0"/>
              <a:t>:</a:t>
            </a:r>
            <a:r>
              <a:rPr lang="bn-IN" b="1" u="sng" dirty="0" smtClean="0">
                <a:solidFill>
                  <a:srgbClr val="7030A0"/>
                </a:solidFill>
              </a:rPr>
              <a:t>কমোডর পেরির অভিযান</a:t>
            </a:r>
          </a:p>
          <a:p>
            <a:endParaRPr lang="bn-IN" dirty="0"/>
          </a:p>
          <a:p>
            <a:pPr algn="r"/>
            <a:r>
              <a:rPr lang="en-US" b="1" dirty="0" smtClean="0">
                <a:solidFill>
                  <a:srgbClr val="002060"/>
                </a:solidFill>
              </a:rPr>
              <a:t>SONIKA NAYAK</a:t>
            </a:r>
          </a:p>
          <a:p>
            <a:pPr algn="r"/>
            <a:r>
              <a:rPr lang="en-US" b="1" dirty="0" smtClean="0">
                <a:solidFill>
                  <a:srgbClr val="002060"/>
                </a:solidFill>
              </a:rPr>
              <a:t>DEPARTMENT OF HISTORY</a:t>
            </a:r>
            <a:endParaRPr lang="bn-IN" b="1" dirty="0" smtClean="0">
              <a:solidFill>
                <a:srgbClr val="002060"/>
              </a:solidFill>
            </a:endParaRPr>
          </a:p>
          <a:p>
            <a:pPr algn="r"/>
            <a:r>
              <a:rPr lang="bn-IN" b="1" dirty="0" smtClean="0">
                <a:solidFill>
                  <a:srgbClr val="002060"/>
                </a:solidFill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bn-IN" sz="1600" b="1" dirty="0" smtClean="0">
                <a:solidFill>
                  <a:schemeClr val="accent5">
                    <a:lumMod val="50000"/>
                  </a:schemeClr>
                </a:solidFill>
              </a:rPr>
              <a:t>১৮৫০ সাল নাগাদ মার্কিন যুক্তরাষ্ট্র জাপানের সঙ্গে বাণিজ্যিক সম্পর্ক স্থাপনের সিদ্ধান্ত গ্রহণ করে যার কারণবশতঃ তৎকালীন প্রেসিডেন্ট ফিলমোর জাপান সরকারের সঙ্গে আলাপ আলোচনার জন্য নৌ-বিভাগের অভিজ্ঞ পদস্থ কর্মচারী তথা বিচক্ষণ কূটনীতিক ম্যাথু সি পেরী কে মনোনীত করেন।         </a:t>
            </a:r>
            <a:endParaRPr lang="en-US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3505200"/>
          </a:xfrm>
        </p:spPr>
        <p:txBody>
          <a:bodyPr anchor="ctr">
            <a:normAutofit fontScale="92500" lnSpcReduction="10000"/>
          </a:bodyPr>
          <a:lstStyle/>
          <a:p>
            <a:pPr>
              <a:buNone/>
            </a:pPr>
            <a:r>
              <a:rPr lang="bn-IN" sz="2000" b="1" dirty="0" smtClean="0">
                <a:solidFill>
                  <a:schemeClr val="accent6">
                    <a:lumMod val="50000"/>
                  </a:schemeClr>
                </a:solidFill>
              </a:rPr>
              <a:t>১৮৫৩ নাগাদ তিনি জাপানের উদ্দেশ্যে পাড়ি দেন।উনি ওনার সমস্ত প্রস্তুতি নিয়ে সেখানে  পৌঁছলে এডোবাসীরা ভীত সন্ত্রস্ত হয়ে পরে এই ভেবে যে আমেরিকা,জাপান আক্রমণ করতে এসেছে। </a:t>
            </a:r>
          </a:p>
          <a:p>
            <a:pPr>
              <a:buNone/>
            </a:pPr>
            <a:r>
              <a:rPr lang="bn-IN" sz="2000" b="1" dirty="0" smtClean="0">
                <a:solidFill>
                  <a:schemeClr val="accent6">
                    <a:lumMod val="50000"/>
                  </a:schemeClr>
                </a:solidFill>
              </a:rPr>
              <a:t>পেরি সেইসময় ফিলমোরের একটি চিঠি শোগুণের দরবারে পেশ করেন।</a:t>
            </a:r>
            <a:r>
              <a:rPr lang="bn-IN" sz="2000" dirty="0" smtClean="0"/>
              <a:t> </a:t>
            </a:r>
          </a:p>
          <a:p>
            <a:pPr algn="ctr">
              <a:buNone/>
            </a:pPr>
            <a:r>
              <a:rPr lang="bn-IN" sz="2000" b="1" dirty="0" smtClean="0">
                <a:solidFill>
                  <a:srgbClr val="FF0000"/>
                </a:solidFill>
              </a:rPr>
              <a:t>এতে তিন দফা অনুরোধ লিপিবদ্ধ ছিলঃ</a:t>
            </a:r>
          </a:p>
          <a:p>
            <a:pPr>
              <a:buFont typeface="Wingdings" pitchFamily="2" charset="2"/>
              <a:buChar char="q"/>
            </a:pPr>
            <a:r>
              <a:rPr lang="bn-IN" sz="2000" b="1" dirty="0" smtClean="0">
                <a:solidFill>
                  <a:srgbClr val="00B0F0"/>
                </a:solidFill>
              </a:rPr>
              <a:t>১।যুক্তরাষ্ট্রের বাণিজ্য জাহাজের জন্য জাপানের উপকূল তেল গ্রহণের সুযোগ দান; </a:t>
            </a:r>
          </a:p>
          <a:p>
            <a:pPr>
              <a:buFont typeface="Wingdings" pitchFamily="2" charset="2"/>
              <a:buChar char="q"/>
            </a:pPr>
            <a:r>
              <a:rPr lang="bn-IN" sz="2000" b="1" dirty="0" smtClean="0">
                <a:solidFill>
                  <a:srgbClr val="00B0F0"/>
                </a:solidFill>
              </a:rPr>
              <a:t>২।অবাধ বাণিজ্য করতে দেবার অনুমোদন একটি বাণিজ্যিক সন্ধিপত্র স্বাক্ষরের মাধ্যমে; </a:t>
            </a:r>
          </a:p>
          <a:p>
            <a:pPr>
              <a:buFont typeface="Wingdings" pitchFamily="2" charset="2"/>
              <a:buChar char="q"/>
            </a:pPr>
            <a:r>
              <a:rPr lang="bn-IN" sz="2000" b="1" dirty="0" smtClean="0">
                <a:solidFill>
                  <a:srgbClr val="00B0F0"/>
                </a:solidFill>
              </a:rPr>
              <a:t>৩।আমেরিকার সঙ্গে জাপানের মৈত্রী স্থাপন।    </a:t>
            </a:r>
          </a:p>
          <a:p>
            <a:pPr>
              <a:buNone/>
            </a:pPr>
            <a:r>
              <a:rPr lang="bn-IN" dirty="0" smtClean="0"/>
              <a:t>   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590800"/>
          </a:xfrm>
        </p:spPr>
        <p:txBody>
          <a:bodyPr>
            <a:normAutofit/>
          </a:bodyPr>
          <a:lstStyle/>
          <a:p>
            <a:r>
              <a:rPr lang="bn-IN" sz="2400" b="1" dirty="0" smtClean="0">
                <a:solidFill>
                  <a:srgbClr val="7030A0"/>
                </a:solidFill>
              </a:rPr>
              <a:t>পেরী সাময়িকভাবে চিনের উপকূলে নোঙর করেন কারণ তিনি ধরে রেখেছিলেন যে উত্তর পেতে দেরী হতে পারে। ইতিমধ্যে শোগুণ সম্রাট, ডাইম্য ও পদস্থ সরকারী কর্মচারীদের সঙ্গে প্রস্তাবগুলি নিয়ে আলোচনা করেন। তাতে সম্রাট ও ডাইম্যগণ বিরোধিতা করেন কিন্তু সরকারী কর্মচারীরা এর সমর্থন করেন।</a:t>
            </a:r>
            <a:r>
              <a:rPr lang="bn-IN" sz="2400" dirty="0" smtClean="0"/>
              <a:t/>
            </a:r>
            <a:br>
              <a:rPr lang="bn-IN" sz="2400" dirty="0" smtClean="0"/>
            </a:br>
            <a:r>
              <a:rPr lang="bn-IN" sz="2000" dirty="0" smtClean="0"/>
              <a:t>   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1"/>
            <a:ext cx="8229600" cy="236220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bn-IN" sz="2400" b="1" dirty="0" smtClean="0">
                <a:solidFill>
                  <a:schemeClr val="accent6">
                    <a:lumMod val="75000"/>
                  </a:schemeClr>
                </a:solidFill>
              </a:rPr>
              <a:t>ফলে ভিন্ন মতাবলম্বী দুই দলের সৃষ্টি হয়-</a:t>
            </a:r>
            <a:r>
              <a:rPr lang="bn-IN" sz="2400" b="1" dirty="0" smtClean="0">
                <a:solidFill>
                  <a:srgbClr val="7030A0"/>
                </a:solidFill>
              </a:rPr>
              <a:t>জয়তো</a:t>
            </a:r>
            <a:r>
              <a:rPr lang="bn-IN" sz="2400" b="1" dirty="0" smtClean="0">
                <a:solidFill>
                  <a:schemeClr val="accent6">
                    <a:lumMod val="75000"/>
                  </a:schemeClr>
                </a:solidFill>
              </a:rPr>
              <a:t> বা বিরোধীদল এবং </a:t>
            </a:r>
            <a:r>
              <a:rPr lang="bn-IN" sz="2400" b="1" dirty="0" smtClean="0">
                <a:solidFill>
                  <a:srgbClr val="7030A0"/>
                </a:solidFill>
              </a:rPr>
              <a:t>কাইকোকুটো</a:t>
            </a:r>
            <a:r>
              <a:rPr lang="bn-IN" sz="2400" b="1" dirty="0" smtClean="0">
                <a:solidFill>
                  <a:schemeClr val="accent6">
                    <a:lumMod val="75000"/>
                  </a:schemeClr>
                </a:solidFill>
              </a:rPr>
              <a:t> বা সম্মতি দানে ইছুক দল।</a:t>
            </a:r>
          </a:p>
          <a:p>
            <a:pPr algn="ctr">
              <a:buNone/>
            </a:pPr>
            <a:r>
              <a:rPr lang="bn-IN" sz="2400" b="1" dirty="0" smtClean="0">
                <a:solidFill>
                  <a:schemeClr val="accent6">
                    <a:lumMod val="75000"/>
                  </a:schemeClr>
                </a:solidFill>
              </a:rPr>
              <a:t>শোগুণ বিরোধীদলকে অগ্রাহ্য করে আমেরিকার সঙ্গে বাণিজ্যিক সম্পর্ক স্থাপনে মনস্থির করে।    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2400" b="1" dirty="0" smtClean="0">
                <a:solidFill>
                  <a:srgbClr val="00B050"/>
                </a:solidFill>
              </a:rPr>
              <a:t>ইতিমধ্যে পেরী ১৮৫৪ সালের ফেব্রুয়ারী মাসে এডোতে উপস্থিত হন এবং শোগুন তাঁর সঙ্গে একটি সন্ধিপত্র স্বাক্ষরিত করেন যার নাম কানাগোওয়া সন্ধিপত্র। 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n-IN" dirty="0" smtClean="0"/>
              <a:t> </a:t>
            </a:r>
            <a:r>
              <a:rPr lang="bn-IN" sz="2400" b="1" dirty="0" smtClean="0">
                <a:solidFill>
                  <a:srgbClr val="FF0000"/>
                </a:solidFill>
              </a:rPr>
              <a:t>কানাগোওয়া সন্ধির শর্তগুলি হলঃ </a:t>
            </a:r>
          </a:p>
          <a:p>
            <a:pPr>
              <a:buFont typeface="Wingdings" pitchFamily="2" charset="2"/>
              <a:buChar char="q"/>
            </a:pPr>
            <a:r>
              <a:rPr lang="bn-IN" sz="2400" b="1" dirty="0" smtClean="0">
                <a:solidFill>
                  <a:srgbClr val="0070C0"/>
                </a:solidFill>
              </a:rPr>
              <a:t>নাগাসাকি সমেত আরও দুটি বন্দর বিদেশীয় তথা যুক্তরাষ্ট্রীয় জাহাজের জন্য খোলা হবে;জাহাজ সারানোর জন্য এবং জাহাজে জালানি, কয়লা ইত্যাদি গ্রহনের জন্য; </a:t>
            </a:r>
          </a:p>
          <a:p>
            <a:pPr>
              <a:buFont typeface="Wingdings" pitchFamily="2" charset="2"/>
              <a:buChar char="q"/>
            </a:pPr>
            <a:r>
              <a:rPr lang="bn-IN" sz="2400" b="1" dirty="0" smtClean="0">
                <a:solidFill>
                  <a:srgbClr val="0070C0"/>
                </a:solidFill>
              </a:rPr>
              <a:t>শিমোডোতে যুক্তরাষ্ট্রের একজন কনসাল নিযুক্ত হবেন;</a:t>
            </a:r>
          </a:p>
          <a:p>
            <a:pPr>
              <a:buFont typeface="Wingdings" pitchFamily="2" charset="2"/>
              <a:buChar char="q"/>
            </a:pPr>
            <a:r>
              <a:rPr lang="bn-IN" sz="2400" b="1" dirty="0" smtClean="0">
                <a:solidFill>
                  <a:srgbClr val="0070C0"/>
                </a:solidFill>
              </a:rPr>
              <a:t>বিধ্বংস জাহাজের নাবিকদের আশ্রয় দিতে হবে;  </a:t>
            </a:r>
          </a:p>
          <a:p>
            <a:pPr>
              <a:buFont typeface="Wingdings" pitchFamily="2" charset="2"/>
              <a:buChar char="q"/>
            </a:pPr>
            <a:r>
              <a:rPr lang="bn-IN" sz="2400" b="1" dirty="0" smtClean="0">
                <a:solidFill>
                  <a:srgbClr val="0070C0"/>
                </a:solidFill>
              </a:rPr>
              <a:t>জাপানে অন্যান্য বৈদেশিক শক্তিবর্গ যে সমস্ত সুযোগ-সুবিধা ভোগ করবে সেই সকল সুযোগ-সুবিধা যুক্তরাষ্ট্রের অধিবাসীরাও ভোগ করতে পারবে। 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2000" b="1" dirty="0" smtClean="0">
                <a:solidFill>
                  <a:schemeClr val="tx2">
                    <a:lumMod val="75000"/>
                  </a:schemeClr>
                </a:solidFill>
              </a:rPr>
              <a:t>উক্ত চুক্তির শর্ত অনুযায়ী যুক্তরাষ্ট্র সরকার টাউনসেন্ড হ্যারিশকে কনসাল হিসেবে জাপানে প্রেরণ করেন ১৮৫৬ সালে। পরে হ্যারিশ ২৯ শে জুলাই ১৮৫৮ সালে হ্যারিশ চুক্তি নামে একটি সন্ধিপত্র স্বাক্ষরিত করেন।  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bn-IN" sz="2000" b="1" dirty="0" smtClean="0">
                <a:solidFill>
                  <a:srgbClr val="C00000"/>
                </a:solidFill>
              </a:rPr>
              <a:t>উক্ত চুক্তির শর্তগুলি ছিলঃ </a:t>
            </a:r>
          </a:p>
          <a:p>
            <a:pPr>
              <a:buFont typeface="Wingdings" pitchFamily="2" charset="2"/>
              <a:buChar char="Ø"/>
            </a:pPr>
            <a:r>
              <a:rPr lang="bn-IN" sz="2000" b="1" dirty="0" smtClean="0">
                <a:solidFill>
                  <a:schemeClr val="tx2"/>
                </a:solidFill>
              </a:rPr>
              <a:t>যুক্তরাষ্ট্র ও জাপানের মধ্যে নিয়মিতভাবে  কূটনৈতিক সম্পর্ক স্থাপিত হবে;</a:t>
            </a:r>
          </a:p>
          <a:p>
            <a:pPr>
              <a:buFont typeface="Wingdings" pitchFamily="2" charset="2"/>
              <a:buChar char="Ø"/>
            </a:pPr>
            <a:r>
              <a:rPr lang="bn-IN" sz="2000" b="1" dirty="0" smtClean="0">
                <a:solidFill>
                  <a:schemeClr val="tx2"/>
                </a:solidFill>
              </a:rPr>
              <a:t>পূর্বের তিনটি বন্দর ছাড়াও আরও চারটি জাপানী বন্দর  যুক্তরাষ্ট্রের কাছে উন্মোচন করা হবে এবং যুক্তরাষ্ট্র ওই সব বন্দরে বাবসা-বাণিজ্যের অনুমতি পাবে;</a:t>
            </a:r>
          </a:p>
          <a:p>
            <a:pPr>
              <a:buFont typeface="Wingdings" pitchFamily="2" charset="2"/>
              <a:buChar char="Ø"/>
            </a:pPr>
            <a:r>
              <a:rPr lang="bn-IN" sz="2000" b="1" dirty="0" smtClean="0">
                <a:solidFill>
                  <a:schemeClr val="tx2"/>
                </a:solidFill>
              </a:rPr>
              <a:t>ওইসব বন্দরে আমদানি ও রপ্তানি করা দ্রবাদির উপর যে শুল্ক লাগু হবে সেই শুল্কের নিয়ন্ত্রণের ক্ষমতা থাকবে যুক্তরাষ্ট্রের হাতে;</a:t>
            </a:r>
          </a:p>
          <a:p>
            <a:pPr>
              <a:buFont typeface="Wingdings" pitchFamily="2" charset="2"/>
              <a:buChar char="Ø"/>
            </a:pPr>
            <a:r>
              <a:rPr lang="bn-IN" sz="2000" b="1" dirty="0" smtClean="0">
                <a:solidFill>
                  <a:schemeClr val="tx2"/>
                </a:solidFill>
              </a:rPr>
              <a:t>জাপানে অবস্থানকারী যুক্তরাষ্ট্রীয় নাগরিকগণ জাপানি আইনের আওতাধীন হবে না ,তারা যুক্তরাষ্ট্রীয় বা অতিরাষ্ট্রিক আইনের আওতাধীন হবে;</a:t>
            </a:r>
          </a:p>
          <a:p>
            <a:pPr>
              <a:buFont typeface="Wingdings" pitchFamily="2" charset="2"/>
              <a:buChar char="Ø"/>
            </a:pPr>
            <a:r>
              <a:rPr lang="bn-IN" sz="2000" b="1" dirty="0" smtClean="0">
                <a:solidFill>
                  <a:schemeClr val="tx2"/>
                </a:solidFill>
              </a:rPr>
              <a:t>জাপানে বৈদেশিক মুদ্রা চালু হবে এবং জাপান থেকে জাপানি মুদ্রা রপ্তানি হবে। 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2400" b="1" u="sng" smtClean="0">
                <a:solidFill>
                  <a:srgbClr val="00B050"/>
                </a:solidFill>
              </a:rPr>
              <a:t>উপসংহার </a:t>
            </a:r>
            <a:endParaRPr lang="en-US" sz="2400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bn-IN" sz="2000" b="1" dirty="0" smtClean="0">
                <a:solidFill>
                  <a:schemeClr val="accent2">
                    <a:lumMod val="75000"/>
                  </a:schemeClr>
                </a:solidFill>
              </a:rPr>
              <a:t>ইংল্যান্ড,রাশিয়া হল্যান্ড এর মধ্যে অনুরূপ শর্ত সম্বলিত সন্ধিপত্রে সই করতে জাপান কে বাধ্য করে।জাপানের সার্বভৌমত্ব নষ্ট হয়। </a:t>
            </a:r>
          </a:p>
          <a:p>
            <a:pPr>
              <a:buFont typeface="Wingdings" pitchFamily="2" charset="2"/>
              <a:buChar char="ü"/>
            </a:pPr>
            <a:r>
              <a:rPr lang="bn-IN" sz="2000" b="1" dirty="0" smtClean="0">
                <a:solidFill>
                  <a:schemeClr val="accent2">
                    <a:lumMod val="75000"/>
                  </a:schemeClr>
                </a:solidFill>
              </a:rPr>
              <a:t>বিদেশীদের সঙ্গে বাণিজ্যিক সম্পর্ক স্থাপন করতে গিয়ে জাপানের কারিগরি শিল্পগুলি ধ্বংস হয়।</a:t>
            </a:r>
          </a:p>
          <a:p>
            <a:pPr>
              <a:buFont typeface="Wingdings" pitchFamily="2" charset="2"/>
              <a:buChar char="ü"/>
            </a:pPr>
            <a:r>
              <a:rPr lang="bn-IN" sz="2000" b="1" dirty="0" smtClean="0">
                <a:solidFill>
                  <a:schemeClr val="accent2">
                    <a:lumMod val="75000"/>
                  </a:schemeClr>
                </a:solidFill>
              </a:rPr>
              <a:t>মুদ্রাস্ফিতি ঘটে।  </a:t>
            </a:r>
          </a:p>
          <a:p>
            <a:pPr>
              <a:buFont typeface="Wingdings" pitchFamily="2" charset="2"/>
              <a:buChar char="ü"/>
            </a:pPr>
            <a:r>
              <a:rPr lang="bn-IN" sz="2000" b="1" dirty="0" smtClean="0">
                <a:solidFill>
                  <a:schemeClr val="accent2">
                    <a:lumMod val="75000"/>
                  </a:schemeClr>
                </a:solidFill>
              </a:rPr>
              <a:t>জিনিসপত্রের মুল্য বৃদ্ধি পায়। </a:t>
            </a:r>
          </a:p>
          <a:p>
            <a:pPr>
              <a:buFont typeface="Wingdings" pitchFamily="2" charset="2"/>
              <a:buChar char="ü"/>
            </a:pPr>
            <a:r>
              <a:rPr lang="bn-IN" sz="2000" b="1" dirty="0" smtClean="0">
                <a:solidFill>
                  <a:schemeClr val="accent2">
                    <a:lumMod val="75000"/>
                  </a:schemeClr>
                </a:solidFill>
              </a:rPr>
              <a:t>জাপানের বিছিন্নতার অবসান ঘটে।   </a:t>
            </a:r>
          </a:p>
          <a:p>
            <a:pPr>
              <a:buFont typeface="Wingdings" pitchFamily="2" charset="2"/>
              <a:buChar char="ü"/>
            </a:pPr>
            <a:r>
              <a:rPr lang="bn-IN" sz="2000" b="1" dirty="0" smtClean="0">
                <a:solidFill>
                  <a:schemeClr val="accent2">
                    <a:lumMod val="75000"/>
                  </a:schemeClr>
                </a:solidFill>
              </a:rPr>
              <a:t>শোগুনতন্ত্রের পতন ঘটে।</a:t>
            </a:r>
          </a:p>
          <a:p>
            <a:pPr>
              <a:buFont typeface="Wingdings" pitchFamily="2" charset="2"/>
              <a:buChar char="ü"/>
            </a:pPr>
            <a:r>
              <a:rPr lang="bn-IN" sz="2000" b="1" dirty="0" smtClean="0">
                <a:solidFill>
                  <a:schemeClr val="accent2">
                    <a:lumMod val="75000"/>
                  </a:schemeClr>
                </a:solidFill>
              </a:rPr>
              <a:t>মেইজি শাসনের পটভূমি রচনা করে। 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466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HOOGHLY WOMEN’S COLLEGE</vt:lpstr>
      <vt:lpstr>১৮৫০ সাল নাগাদ মার্কিন যুক্তরাষ্ট্র জাপানের সঙ্গে বাণিজ্যিক সম্পর্ক স্থাপনের সিদ্ধান্ত গ্রহণ করে যার কারণবশতঃ তৎকালীন প্রেসিডেন্ট ফিলমোর জাপান সরকারের সঙ্গে আলাপ আলোচনার জন্য নৌ-বিভাগের অভিজ্ঞ পদস্থ কর্মচারী তথা বিচক্ষণ কূটনীতিক ম্যাথু সি পেরী কে মনোনীত করেন।         </vt:lpstr>
      <vt:lpstr>পেরী সাময়িকভাবে চিনের উপকূলে নোঙর করেন কারণ তিনি ধরে রেখেছিলেন যে উত্তর পেতে দেরী হতে পারে। ইতিমধ্যে শোগুণ সম্রাট, ডাইম্য ও পদস্থ সরকারী কর্মচারীদের সঙ্গে প্রস্তাবগুলি নিয়ে আলোচনা করেন। তাতে সম্রাট ও ডাইম্যগণ বিরোধিতা করেন কিন্তু সরকারী কর্মচারীরা এর সমর্থন করেন।     </vt:lpstr>
      <vt:lpstr>ইতিমধ্যে পেরী ১৮৫৪ সালের ফেব্রুয়ারী মাসে এডোতে উপস্থিত হন এবং শোগুন তাঁর সঙ্গে একটি সন্ধিপত্র স্বাক্ষরিত করেন যার নাম কানাগোওয়া সন্ধিপত্র। </vt:lpstr>
      <vt:lpstr>উক্ত চুক্তির শর্ত অনুযায়ী যুক্তরাষ্ট্র সরকার টাউনসেন্ড হ্যারিশকে কনসাল হিসেবে জাপানে প্রেরণ করেন ১৮৫৬ সালে। পরে হ্যারিশ ২৯ শে জুলাই ১৮৫৮ সালে হ্যারিশ চুক্তি নামে একটি সন্ধিপত্র স্বাক্ষরিত করেন।  </vt:lpstr>
      <vt:lpstr>উপসংহার 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HOOGHLY WOMEN’S COLLEGE</dc:title>
  <dc:creator>HOME</dc:creator>
  <cp:lastModifiedBy>HOME</cp:lastModifiedBy>
  <cp:revision>65</cp:revision>
  <dcterms:created xsi:type="dcterms:W3CDTF">2020-04-07T09:18:31Z</dcterms:created>
  <dcterms:modified xsi:type="dcterms:W3CDTF">2020-04-07T14:08:49Z</dcterms:modified>
</cp:coreProperties>
</file>